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591" r:id="rId2"/>
    <p:sldId id="562" r:id="rId3"/>
    <p:sldId id="563" r:id="rId4"/>
    <p:sldId id="564" r:id="rId5"/>
    <p:sldId id="566" r:id="rId6"/>
    <p:sldId id="501" r:id="rId7"/>
    <p:sldId id="567" r:id="rId8"/>
    <p:sldId id="565" r:id="rId9"/>
    <p:sldId id="516" r:id="rId10"/>
    <p:sldId id="551" r:id="rId11"/>
    <p:sldId id="578" r:id="rId12"/>
    <p:sldId id="555" r:id="rId13"/>
    <p:sldId id="572" r:id="rId14"/>
    <p:sldId id="554" r:id="rId15"/>
    <p:sldId id="573" r:id="rId16"/>
    <p:sldId id="569" r:id="rId17"/>
    <p:sldId id="574" r:id="rId18"/>
    <p:sldId id="575" r:id="rId19"/>
    <p:sldId id="576" r:id="rId20"/>
    <p:sldId id="568" r:id="rId21"/>
    <p:sldId id="577" r:id="rId22"/>
    <p:sldId id="556" r:id="rId23"/>
    <p:sldId id="552" r:id="rId24"/>
    <p:sldId id="571" r:id="rId25"/>
    <p:sldId id="553" r:id="rId26"/>
    <p:sldId id="570" r:id="rId27"/>
    <p:sldId id="580" r:id="rId28"/>
    <p:sldId id="579" r:id="rId29"/>
    <p:sldId id="581" r:id="rId30"/>
    <p:sldId id="582" r:id="rId31"/>
    <p:sldId id="583" r:id="rId32"/>
    <p:sldId id="560" r:id="rId33"/>
    <p:sldId id="549" r:id="rId34"/>
    <p:sldId id="449" r:id="rId35"/>
    <p:sldId id="328" r:id="rId36"/>
    <p:sldId id="550" r:id="rId37"/>
    <p:sldId id="428" r:id="rId38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4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86" autoAdjust="0"/>
    <p:restoredTop sz="94660"/>
  </p:normalViewPr>
  <p:slideViewPr>
    <p:cSldViewPr>
      <p:cViewPr>
        <p:scale>
          <a:sx n="125" d="100"/>
          <a:sy n="125" d="100"/>
        </p:scale>
        <p:origin x="-1338" y="-486"/>
      </p:cViewPr>
      <p:guideLst>
        <p:guide orient="horz" pos="128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F7C10F6-FC36-4AB4-8B8F-557E9CB7AF14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4972F2F-9B66-4947-9A71-DC9A4297E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1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767263"/>
            <a:ext cx="1752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50" name="Picture 2" descr="C:\Users\Hans Tanner\Dropbox\Arduino\Projects\LNCTC_ESP32\data\iottlogolarge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4565015"/>
            <a:ext cx="517525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mra.org/sites/default/files/s-9.2.1_2012_07.pdf" TargetMode="External"/><Relationship Id="rId3" Type="http://schemas.openxmlformats.org/officeDocument/2006/relationships/hyperlink" Target="https://easyeda.com/" TargetMode="External"/><Relationship Id="rId7" Type="http://schemas.openxmlformats.org/officeDocument/2006/relationships/hyperlink" Target="https://www.mouser.com/" TargetMode="External"/><Relationship Id="rId2" Type="http://schemas.openxmlformats.org/officeDocument/2006/relationships/hyperlink" Target="https://github.com/tanner87661/IoTT-Video1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gp/product/B01GJ0SC2C/ref=ppx_yo_dt_b_asin_title_o06_s00?ie=UTF8&amp;psc=1" TargetMode="External"/><Relationship Id="rId5" Type="http://schemas.openxmlformats.org/officeDocument/2006/relationships/hyperlink" Target="https://www.amazon.com/AZDelivery-Nodemcu-CP2102-Module-Development/dp/B07F877YZQ/ref=sr_1_7?keywords=nodemcu+32s&amp;qid=1553356380&amp;s=gateway&amp;sr=8-7" TargetMode="External"/><Relationship Id="rId10" Type="http://schemas.openxmlformats.org/officeDocument/2006/relationships/hyperlink" Target="https://www.true-north.consulting/topics/product-structuring/" TargetMode="External"/><Relationship Id="rId4" Type="http://schemas.openxmlformats.org/officeDocument/2006/relationships/hyperlink" Target="https://jlcpcb.com/" TargetMode="External"/><Relationship Id="rId9" Type="http://schemas.openxmlformats.org/officeDocument/2006/relationships/hyperlink" Target="http://www.digitrax.com/support/loconet/loconetpersonaledition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ns Tanner\OneDrive\IoTT\Video#15\Pictures\IMG_20190209_17304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2" t="13790" r="21562" b="31886"/>
          <a:stretch/>
        </p:blipFill>
        <p:spPr bwMode="auto">
          <a:xfrm>
            <a:off x="-1" y="3330"/>
            <a:ext cx="9175377" cy="514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Hans Tanner\OneDrive\IoTT\Video#16\Pictures\IMG_20190323_1034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47" b="98457" l="15473" r="71745">
                        <a14:foregroundMark x1="50174" y1="64969" x2="50174" y2="64969"/>
                        <a14:foregroundMark x1="50174" y1="87307" x2="50174" y2="87307"/>
                        <a14:backgroundMark x1="56879" y1="50231" x2="56879" y2="50231"/>
                        <a14:backgroundMark x1="50608" y1="51505" x2="50608" y2="51505"/>
                        <a14:backgroundMark x1="45747" y1="52006" x2="45747" y2="520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02" t="18399" r="24318" b="1"/>
          <a:stretch/>
        </p:blipFill>
        <p:spPr bwMode="auto">
          <a:xfrm>
            <a:off x="990600" y="3330"/>
            <a:ext cx="6981922" cy="526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-241161"/>
            <a:ext cx="8839200" cy="563231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12000" b="1" dirty="0" smtClean="0">
                <a:ln w="50800"/>
                <a:solidFill>
                  <a:srgbClr val="FF0000"/>
                </a:solidFill>
              </a:rPr>
              <a:t>Signaling</a:t>
            </a:r>
          </a:p>
          <a:p>
            <a:pPr algn="ctr"/>
            <a:r>
              <a:rPr lang="en-US" sz="12000" b="1" dirty="0" smtClean="0">
                <a:ln w="50800"/>
                <a:solidFill>
                  <a:srgbClr val="FF0000"/>
                </a:solidFill>
              </a:rPr>
              <a:t>System</a:t>
            </a:r>
          </a:p>
          <a:p>
            <a:pPr algn="ctr"/>
            <a:r>
              <a:rPr lang="en-US" sz="12000" b="1" dirty="0" smtClean="0">
                <a:ln w="50800"/>
                <a:solidFill>
                  <a:srgbClr val="FFFF00"/>
                </a:solidFill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4722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914400" y="1123950"/>
            <a:ext cx="7391400" cy="289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BlueBox</a:t>
            </a:r>
            <a:r>
              <a:rPr lang="en-US" dirty="0" smtClean="0"/>
              <a:t> Signal Controller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371600" y="2051602"/>
            <a:ext cx="1198224" cy="1517374"/>
            <a:chOff x="990600" y="2571750"/>
            <a:chExt cx="1198224" cy="1517374"/>
          </a:xfrm>
        </p:grpSpPr>
        <p:sp>
          <p:nvSpPr>
            <p:cNvPr id="4" name="Rectangle 3"/>
            <p:cNvSpPr/>
            <p:nvPr/>
          </p:nvSpPr>
          <p:spPr>
            <a:xfrm>
              <a:off x="1066800" y="2571750"/>
              <a:ext cx="990600" cy="1447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90600" y="2800350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990600" y="3638550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81200" y="2800350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81200" y="2952750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33750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3486150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3638550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66800" y="2757233"/>
              <a:ext cx="530915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DCC_1</a:t>
              </a:r>
            </a:p>
            <a:p>
              <a:endParaRPr lang="en-US" sz="1000" dirty="0" smtClean="0"/>
            </a:p>
            <a:p>
              <a:endParaRPr lang="en-US" sz="1000" dirty="0"/>
            </a:p>
            <a:p>
              <a:endParaRPr lang="en-US" sz="1000" dirty="0" smtClean="0"/>
            </a:p>
            <a:p>
              <a:endParaRPr lang="en-US" sz="1000" dirty="0" smtClean="0"/>
            </a:p>
            <a:p>
              <a:pPr>
                <a:spcBef>
                  <a:spcPts val="600"/>
                </a:spcBef>
              </a:pPr>
              <a:r>
                <a:rPr lang="en-US" sz="1000" dirty="0" smtClean="0"/>
                <a:t>DCC_2</a:t>
              </a:r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49894" y="2747295"/>
              <a:ext cx="538930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GND</a:t>
              </a:r>
            </a:p>
            <a:p>
              <a:r>
                <a:rPr lang="en-US" sz="1000" dirty="0" smtClean="0"/>
                <a:t>VDD</a:t>
              </a:r>
            </a:p>
            <a:p>
              <a:endParaRPr lang="en-US" sz="1000" dirty="0"/>
            </a:p>
            <a:p>
              <a:pPr>
                <a:spcBef>
                  <a:spcPts val="600"/>
                </a:spcBef>
              </a:pPr>
              <a:r>
                <a:rPr lang="en-US" sz="1000" dirty="0" smtClean="0"/>
                <a:t>DCC_A</a:t>
              </a:r>
            </a:p>
            <a:p>
              <a:r>
                <a:rPr lang="en-US" sz="1000" dirty="0" smtClean="0"/>
                <a:t>DCC_B</a:t>
              </a:r>
            </a:p>
            <a:p>
              <a:r>
                <a:rPr lang="en-US" sz="1000" dirty="0" smtClean="0"/>
                <a:t>CP+</a:t>
              </a:r>
              <a:endParaRPr 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12646" y="3827514"/>
              <a:ext cx="9701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DCC Interface</a:t>
              </a:r>
              <a:endParaRPr lang="en-US" sz="105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687976" y="2051602"/>
            <a:ext cx="1143000" cy="1509680"/>
            <a:chOff x="990600" y="2571750"/>
            <a:chExt cx="1143000" cy="1509680"/>
          </a:xfrm>
        </p:grpSpPr>
        <p:sp>
          <p:nvSpPr>
            <p:cNvPr id="17" name="Rectangle 16"/>
            <p:cNvSpPr/>
            <p:nvPr/>
          </p:nvSpPr>
          <p:spPr>
            <a:xfrm>
              <a:off x="1066800" y="2571750"/>
              <a:ext cx="990600" cy="1447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90600" y="2800350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90600" y="3638550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81200" y="2800350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81200" y="3638550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6800" y="2747295"/>
              <a:ext cx="426720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DC+</a:t>
              </a:r>
            </a:p>
            <a:p>
              <a:endParaRPr lang="en-US" sz="1000" dirty="0" smtClean="0"/>
            </a:p>
            <a:p>
              <a:endParaRPr lang="en-US" sz="1000" dirty="0"/>
            </a:p>
            <a:p>
              <a:endParaRPr lang="en-US" sz="1000" dirty="0" smtClean="0"/>
            </a:p>
            <a:p>
              <a:endParaRPr lang="en-US" sz="1000" dirty="0" smtClean="0"/>
            </a:p>
            <a:p>
              <a:pPr>
                <a:spcBef>
                  <a:spcPts val="600"/>
                </a:spcBef>
              </a:pPr>
              <a:r>
                <a:rPr lang="en-US" sz="1000" dirty="0" smtClean="0"/>
                <a:t>GND</a:t>
              </a:r>
              <a:endParaRPr 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30016" y="2747295"/>
              <a:ext cx="426720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VCC</a:t>
              </a:r>
            </a:p>
            <a:p>
              <a:endParaRPr lang="en-US" sz="1000" dirty="0" smtClean="0"/>
            </a:p>
            <a:p>
              <a:endParaRPr lang="en-US" sz="1000" dirty="0"/>
            </a:p>
            <a:p>
              <a:pPr>
                <a:spcBef>
                  <a:spcPts val="600"/>
                </a:spcBef>
              </a:pPr>
              <a:endParaRPr lang="en-US" sz="1000" dirty="0" smtClean="0"/>
            </a:p>
            <a:p>
              <a:endParaRPr lang="en-US" sz="1000" dirty="0" smtClean="0"/>
            </a:p>
            <a:p>
              <a:r>
                <a:rPr lang="en-US" sz="1000" dirty="0" smtClean="0"/>
                <a:t>GND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02754" y="3827514"/>
              <a:ext cx="112402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DC/DC Converter</a:t>
              </a:r>
              <a:endParaRPr lang="en-US" sz="1050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383676" y="2051602"/>
            <a:ext cx="1199322" cy="1509680"/>
            <a:chOff x="6000480" y="2387592"/>
            <a:chExt cx="1199322" cy="1509680"/>
          </a:xfrm>
        </p:grpSpPr>
        <p:sp>
          <p:nvSpPr>
            <p:cNvPr id="29" name="Rectangle 28"/>
            <p:cNvSpPr/>
            <p:nvPr/>
          </p:nvSpPr>
          <p:spPr>
            <a:xfrm>
              <a:off x="6077778" y="2387592"/>
              <a:ext cx="990600" cy="1447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01578" y="2636743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01578" y="2789143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992178" y="265926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992178" y="281166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992178" y="311646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992178" y="326886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992178" y="342126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77778" y="2435753"/>
              <a:ext cx="53893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DCC_A</a:t>
              </a:r>
            </a:p>
            <a:p>
              <a:r>
                <a:rPr lang="en-US" sz="1000" dirty="0" smtClean="0"/>
                <a:t>DCC_B</a:t>
              </a:r>
            </a:p>
            <a:p>
              <a:r>
                <a:rPr lang="en-US" sz="1000" dirty="0" smtClean="0"/>
                <a:t>GND</a:t>
              </a:r>
            </a:p>
            <a:p>
              <a:r>
                <a:rPr lang="en-US" sz="1000" dirty="0" smtClean="0"/>
                <a:t>VCC</a:t>
              </a:r>
            </a:p>
            <a:p>
              <a:r>
                <a:rPr lang="en-US" sz="1000" dirty="0" smtClean="0"/>
                <a:t>VDD</a:t>
              </a:r>
            </a:p>
            <a:p>
              <a:r>
                <a:rPr lang="en-US" sz="1000" dirty="0" err="1" smtClean="0"/>
                <a:t>LN_En</a:t>
              </a:r>
              <a:endParaRPr lang="en-US" sz="1000" dirty="0" smtClean="0"/>
            </a:p>
            <a:p>
              <a:r>
                <a:rPr lang="en-US" sz="1000" dirty="0" err="1" smtClean="0"/>
                <a:t>RxD</a:t>
              </a:r>
              <a:endParaRPr lang="en-US" sz="1000" dirty="0" smtClean="0"/>
            </a:p>
            <a:p>
              <a:r>
                <a:rPr lang="en-US" sz="1000" dirty="0" err="1" smtClean="0"/>
                <a:t>TxD</a:t>
              </a:r>
              <a:endParaRPr lang="en-US" sz="1000" dirty="0" smtClean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60872" y="2616192"/>
              <a:ext cx="5389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DCC_A</a:t>
              </a:r>
            </a:p>
            <a:p>
              <a:r>
                <a:rPr lang="en-US" sz="1000" dirty="0" smtClean="0"/>
                <a:t>GND</a:t>
              </a:r>
            </a:p>
            <a:p>
              <a:r>
                <a:rPr lang="en-US" sz="1000" dirty="0" smtClean="0"/>
                <a:t>LN+</a:t>
              </a:r>
            </a:p>
            <a:p>
              <a:r>
                <a:rPr lang="en-US" sz="1000" dirty="0" smtClean="0"/>
                <a:t>LN+</a:t>
              </a:r>
            </a:p>
            <a:p>
              <a:r>
                <a:rPr lang="en-US" sz="1000" dirty="0" smtClean="0"/>
                <a:t>GND</a:t>
              </a:r>
            </a:p>
            <a:p>
              <a:r>
                <a:rPr lang="en-US" sz="1000" dirty="0" smtClean="0"/>
                <a:t>DCC_B</a:t>
              </a:r>
              <a:endParaRPr lang="en-US" sz="1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000480" y="3643356"/>
              <a:ext cx="11624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 smtClean="0"/>
                <a:t>LocoNet</a:t>
              </a:r>
              <a:r>
                <a:rPr lang="en-US" sz="1050" dirty="0" smtClean="0"/>
                <a:t> Interface</a:t>
              </a:r>
              <a:endParaRPr lang="en-US" sz="105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91080" y="296406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001578" y="2941543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001578" y="3093943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001578" y="3246343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001578" y="3398743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001578" y="3552249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001578" y="2485449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796" y="2041820"/>
            <a:ext cx="2267382" cy="1507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2764176" y="1352550"/>
            <a:ext cx="989936" cy="533400"/>
            <a:chOff x="2764176" y="1352550"/>
            <a:chExt cx="989936" cy="533400"/>
          </a:xfrm>
        </p:grpSpPr>
        <p:sp>
          <p:nvSpPr>
            <p:cNvPr id="3" name="Rectangle 2"/>
            <p:cNvSpPr/>
            <p:nvPr/>
          </p:nvSpPr>
          <p:spPr>
            <a:xfrm>
              <a:off x="2764176" y="1428750"/>
              <a:ext cx="989936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WS2812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Connector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901336" y="1352550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182944" y="1352550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464552" y="1352550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itle 1"/>
          <p:cNvSpPr txBox="1">
            <a:spLocks/>
          </p:cNvSpPr>
          <p:nvPr/>
        </p:nvSpPr>
        <p:spPr>
          <a:xfrm>
            <a:off x="609600" y="40767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Hardware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16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51178" y="606798"/>
            <a:ext cx="8321821" cy="3883984"/>
            <a:chOff x="2612" y="1000"/>
            <a:chExt cx="2983" cy="1252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 flipV="1">
              <a:off x="3202" y="1072"/>
              <a:ext cx="0" cy="102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 rot="-5400000">
              <a:off x="4257" y="1043"/>
              <a:ext cx="3" cy="211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2612" y="1000"/>
              <a:ext cx="76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GB" altLang="en-US" sz="1600" b="1" dirty="0" smtClean="0">
                  <a:solidFill>
                    <a:srgbClr val="000000"/>
                  </a:solidFill>
                </a:rPr>
                <a:t>Cost of module</a:t>
              </a:r>
            </a:p>
            <a:p>
              <a:r>
                <a:rPr lang="en-GB" altLang="en-US" sz="1600" b="1" dirty="0" smtClean="0">
                  <a:solidFill>
                    <a:srgbClr val="000000"/>
                  </a:solidFill>
                </a:rPr>
                <a:t>administration</a:t>
              </a:r>
            </a:p>
            <a:p>
              <a:r>
                <a:rPr lang="en-GB" altLang="en-US" sz="1600" b="1" dirty="0" smtClean="0">
                  <a:solidFill>
                    <a:srgbClr val="000000"/>
                  </a:solidFill>
                </a:rPr>
                <a:t>and technical</a:t>
              </a:r>
            </a:p>
            <a:p>
              <a:r>
                <a:rPr lang="en-GB" altLang="en-US" sz="1600" b="1" dirty="0" smtClean="0">
                  <a:solidFill>
                    <a:srgbClr val="000000"/>
                  </a:solidFill>
                </a:rPr>
                <a:t>maintenance</a:t>
              </a:r>
              <a:endParaRPr lang="en-GB" altLang="en-US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3375" y="2142"/>
              <a:ext cx="2189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/>
              <a:r>
                <a:rPr lang="de-DE" altLang="en-US" sz="1600" b="1" dirty="0" smtClean="0">
                  <a:solidFill>
                    <a:srgbClr val="000000"/>
                  </a:solidFill>
                </a:rPr>
                <a:t>Degree of Modularization</a:t>
              </a:r>
              <a:endParaRPr lang="de-DE" altLang="en-US" sz="16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9" name="Group 12"/>
            <p:cNvGrpSpPr>
              <a:grpSpLocks/>
            </p:cNvGrpSpPr>
            <p:nvPr/>
          </p:nvGrpSpPr>
          <p:grpSpPr bwMode="auto">
            <a:xfrm>
              <a:off x="3240" y="1253"/>
              <a:ext cx="2172" cy="807"/>
              <a:chOff x="3157" y="2007"/>
              <a:chExt cx="2172" cy="1441"/>
            </a:xfrm>
          </p:grpSpPr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>
                <a:off x="3157" y="2007"/>
                <a:ext cx="1999" cy="1441"/>
              </a:xfrm>
              <a:custGeom>
                <a:avLst/>
                <a:gdLst>
                  <a:gd name="T0" fmla="*/ 0 w 1999"/>
                  <a:gd name="T1" fmla="*/ 0 h 1441"/>
                  <a:gd name="T2" fmla="*/ 210 w 1999"/>
                  <a:gd name="T3" fmla="*/ 699 h 1441"/>
                  <a:gd name="T4" fmla="*/ 629 w 1999"/>
                  <a:gd name="T5" fmla="*/ 1226 h 1441"/>
                  <a:gd name="T6" fmla="*/ 1999 w 1999"/>
                  <a:gd name="T7" fmla="*/ 1441 h 14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99"/>
                  <a:gd name="T13" fmla="*/ 0 h 1441"/>
                  <a:gd name="T14" fmla="*/ 1999 w 1999"/>
                  <a:gd name="T15" fmla="*/ 1441 h 14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99" h="1441">
                    <a:moveTo>
                      <a:pt x="0" y="0"/>
                    </a:moveTo>
                    <a:cubicBezTo>
                      <a:pt x="35" y="116"/>
                      <a:pt x="138" y="471"/>
                      <a:pt x="210" y="699"/>
                    </a:cubicBezTo>
                    <a:cubicBezTo>
                      <a:pt x="280" y="917"/>
                      <a:pt x="331" y="1102"/>
                      <a:pt x="629" y="1226"/>
                    </a:cubicBezTo>
                    <a:cubicBezTo>
                      <a:pt x="927" y="1350"/>
                      <a:pt x="1714" y="1396"/>
                      <a:pt x="1999" y="1441"/>
                    </a:cubicBez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Freeform 14"/>
              <p:cNvSpPr>
                <a:spLocks/>
              </p:cNvSpPr>
              <p:nvPr/>
            </p:nvSpPr>
            <p:spPr bwMode="auto">
              <a:xfrm flipH="1">
                <a:off x="3330" y="2007"/>
                <a:ext cx="1999" cy="1441"/>
              </a:xfrm>
              <a:custGeom>
                <a:avLst/>
                <a:gdLst>
                  <a:gd name="T0" fmla="*/ 0 w 1999"/>
                  <a:gd name="T1" fmla="*/ 0 h 1441"/>
                  <a:gd name="T2" fmla="*/ 210 w 1999"/>
                  <a:gd name="T3" fmla="*/ 699 h 1441"/>
                  <a:gd name="T4" fmla="*/ 629 w 1999"/>
                  <a:gd name="T5" fmla="*/ 1226 h 1441"/>
                  <a:gd name="T6" fmla="*/ 1999 w 1999"/>
                  <a:gd name="T7" fmla="*/ 1441 h 14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99"/>
                  <a:gd name="T13" fmla="*/ 0 h 1441"/>
                  <a:gd name="T14" fmla="*/ 1999 w 1999"/>
                  <a:gd name="T15" fmla="*/ 1441 h 14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99" h="1441">
                    <a:moveTo>
                      <a:pt x="0" y="0"/>
                    </a:moveTo>
                    <a:cubicBezTo>
                      <a:pt x="35" y="116"/>
                      <a:pt x="138" y="471"/>
                      <a:pt x="210" y="699"/>
                    </a:cubicBezTo>
                    <a:cubicBezTo>
                      <a:pt x="280" y="917"/>
                      <a:pt x="331" y="1102"/>
                      <a:pt x="629" y="1226"/>
                    </a:cubicBezTo>
                    <a:cubicBezTo>
                      <a:pt x="927" y="1350"/>
                      <a:pt x="1714" y="1396"/>
                      <a:pt x="1999" y="1441"/>
                    </a:cubicBez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" name="Text Box 15"/>
            <p:cNvSpPr txBox="1">
              <a:spLocks noChangeArrowheads="1"/>
            </p:cNvSpPr>
            <p:nvPr/>
          </p:nvSpPr>
          <p:spPr bwMode="auto">
            <a:xfrm>
              <a:off x="3336" y="1222"/>
              <a:ext cx="865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GB" altLang="en-US" sz="1400" b="1" dirty="0" smtClean="0">
                  <a:solidFill>
                    <a:srgbClr val="000000"/>
                  </a:solidFill>
                </a:rPr>
                <a:t>Main cost driver: Configuration</a:t>
              </a:r>
            </a:p>
            <a:p>
              <a:r>
                <a:rPr lang="en-GB" altLang="en-US" sz="1400" b="1" dirty="0" smtClean="0">
                  <a:solidFill>
                    <a:srgbClr val="000000"/>
                  </a:solidFill>
                </a:rPr>
                <a:t>Logic and Rules</a:t>
              </a:r>
              <a:endParaRPr lang="en-GB" altLang="en-US" sz="1400" b="1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4652" y="1222"/>
              <a:ext cx="943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GB" altLang="en-US" sz="1400" b="1" dirty="0" smtClean="0">
                  <a:solidFill>
                    <a:srgbClr val="000000"/>
                  </a:solidFill>
                </a:rPr>
                <a:t>Main cost driver:</a:t>
              </a:r>
            </a:p>
            <a:p>
              <a:r>
                <a:rPr lang="en-GB" altLang="en-US" sz="1400" b="1" dirty="0" smtClean="0">
                  <a:solidFill>
                    <a:srgbClr val="000000"/>
                  </a:solidFill>
                </a:rPr>
                <a:t>Diversity of parts and modules</a:t>
              </a:r>
              <a:endParaRPr lang="en-GB" altLang="en-US" sz="1400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AutoShape 17"/>
            <p:cNvSpPr>
              <a:spLocks noChangeArrowheads="1"/>
            </p:cNvSpPr>
            <p:nvPr/>
          </p:nvSpPr>
          <p:spPr bwMode="auto">
            <a:xfrm>
              <a:off x="3925" y="1771"/>
              <a:ext cx="819" cy="180"/>
            </a:xfrm>
            <a:prstGeom prst="leftRightArrow">
              <a:avLst>
                <a:gd name="adj1" fmla="val 66148"/>
                <a:gd name="adj2" fmla="val 88030"/>
              </a:avLst>
            </a:prstGeom>
            <a:solidFill>
              <a:srgbClr val="017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de-DE" altLang="en-US" b="1" dirty="0" smtClean="0">
                  <a:solidFill>
                    <a:schemeClr val="bg1"/>
                  </a:solidFill>
                </a:rPr>
                <a:t>Minimal Cost</a:t>
              </a:r>
              <a:endParaRPr lang="de-DE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804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4787812" y="2343150"/>
            <a:ext cx="533400" cy="533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00400" y="895350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97212" y="2679392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Hans Tanner\OneDrive\IoTT\Video#16\Pictures\Schematic_LocoNet-Interface_LocoNet-Interface-Classic_2019031023322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9262"/>
            <a:ext cx="7239000" cy="51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48200" y="3950553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15mA Current  Source</a:t>
            </a:r>
          </a:p>
          <a:p>
            <a:pPr marL="171450" indent="-171450">
              <a:buFontTx/>
              <a:buChar char="-"/>
            </a:pPr>
            <a:r>
              <a:rPr lang="en-US" sz="1200" dirty="0" err="1" smtClean="0"/>
              <a:t>LocoNet</a:t>
            </a:r>
            <a:r>
              <a:rPr lang="en-US" sz="1200" dirty="0" smtClean="0"/>
              <a:t> Termination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For use as </a:t>
            </a:r>
            <a:r>
              <a:rPr lang="en-US" sz="1200" dirty="0" err="1" smtClean="0"/>
              <a:t>LocoNet</a:t>
            </a:r>
            <a:r>
              <a:rPr lang="en-US" sz="1200" dirty="0" smtClean="0"/>
              <a:t> Master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351201" y="285750"/>
            <a:ext cx="137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Comparator to generate </a:t>
            </a:r>
            <a:r>
              <a:rPr lang="en-US" sz="1200" dirty="0" err="1" smtClean="0"/>
              <a:t>RxD</a:t>
            </a:r>
            <a:r>
              <a:rPr lang="en-US" sz="1200" dirty="0" smtClean="0"/>
              <a:t> Signal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257800" y="2266950"/>
            <a:ext cx="137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TxD</a:t>
            </a:r>
            <a:r>
              <a:rPr lang="en-US" sz="1200" dirty="0" smtClean="0"/>
              <a:t> </a:t>
            </a:r>
            <a:r>
              <a:rPr lang="en-US" sz="1200" dirty="0" err="1" smtClean="0"/>
              <a:t>LocoNet</a:t>
            </a:r>
            <a:r>
              <a:rPr lang="en-US" sz="1200" dirty="0" smtClean="0"/>
              <a:t> Transmitter Transistor</a:t>
            </a:r>
            <a:endParaRPr lang="en-US" sz="1200" dirty="0"/>
          </a:p>
        </p:txBody>
      </p:sp>
      <p:pic>
        <p:nvPicPr>
          <p:cNvPr id="1027" name="Picture 3" descr="C:\Users\Hans Tanner\OneDrive\IoTT\Video#16\Pictures\IMG_20190320_12072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" t="6367" r="13078" b="6974"/>
          <a:stretch/>
        </p:blipFill>
        <p:spPr bwMode="auto">
          <a:xfrm>
            <a:off x="76200" y="2495550"/>
            <a:ext cx="2107490" cy="131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6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  <p:bldP spid="6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ans Tanner\OneDrive\IoTT\Video#16\Pictures\IMG_20190320_12072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" t="6367" r="8764" b="6974"/>
          <a:stretch/>
        </p:blipFill>
        <p:spPr bwMode="auto">
          <a:xfrm>
            <a:off x="0" y="0"/>
            <a:ext cx="9144000" cy="516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66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343400" y="2190750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3886200" y="1168180"/>
            <a:ext cx="1371600" cy="7177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05037" y="361950"/>
            <a:ext cx="1914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Dual Phase DCC Signal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Decoder input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Booster driver (H-Bridge)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029200" y="3479756"/>
            <a:ext cx="198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60mA Current  Sink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with Enable Input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to generate 6ms ACK Pulse on Service Mode Programming Track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390954" y="2114550"/>
            <a:ext cx="875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Track Input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705600" y="1981332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 Amp. DC Output</a:t>
            </a:r>
          </a:p>
          <a:p>
            <a:r>
              <a:rPr lang="en-US" sz="1200" dirty="0" smtClean="0"/>
              <a:t>- typ. 12-24V</a:t>
            </a:r>
            <a:endParaRPr lang="en-US" sz="1200" dirty="0"/>
          </a:p>
        </p:txBody>
      </p:sp>
      <p:pic>
        <p:nvPicPr>
          <p:cNvPr id="4" name="Picture 2" descr="C:\Users\Hans Tanner\OneDrive\Downloads\Schematic_DCC-Interface_DCC-Interface_20190320112310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-19050"/>
            <a:ext cx="7362610" cy="5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ans Tanner\OneDrive\IoTT\Video#16\Pictures\IMG_20190320_11085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3" t="21268" r="30514" b="17209"/>
          <a:stretch/>
        </p:blipFill>
        <p:spPr bwMode="auto">
          <a:xfrm>
            <a:off x="1268380" y="3028950"/>
            <a:ext cx="2614507" cy="164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3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ans Tanner\OneDrive\IoTT\Video#16\Pictures\IMG_20190320_11085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0" t="21268" r="26884" b="17209"/>
          <a:stretch/>
        </p:blipFill>
        <p:spPr bwMode="auto">
          <a:xfrm>
            <a:off x="0" y="0"/>
            <a:ext cx="9144000" cy="516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72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ns Tanner\OneDrive\IoTT\Video#16\Pictures\IMG_20190320_1108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" t="8691" r="117" b="619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80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ans Tanner\OneDrive\IoTT\Video#16\Pictures\IMG_20190323_10361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6" r="1" b="12105"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60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ns Tanner\OneDrive\IoTT\Video#16\Pictures\IMG_20190319_2304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4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ans Tanner\OneDrive\IoTT\Video#16\Pictures\IMG_20190319_2311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6"/>
            <a:ext cx="9160934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64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ns Tanner\OneDrive\IoTT\Video#16\Pictures\Slide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31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9"/>
          <a:stretch/>
        </p:blipFill>
        <p:spPr bwMode="auto">
          <a:xfrm>
            <a:off x="6625" y="0"/>
            <a:ext cx="9136169" cy="514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00801" y="234315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Blue: DCC-A on 1kOhm Pullup to 3.3V</a:t>
            </a:r>
          </a:p>
          <a:p>
            <a:endParaRPr lang="en-US" sz="1200" dirty="0"/>
          </a:p>
          <a:p>
            <a:r>
              <a:rPr lang="en-US" sz="1200" dirty="0" smtClean="0"/>
              <a:t>Red: DCC-B on 15kOhm Pullup to 3.3V (will not properly decode)</a:t>
            </a:r>
          </a:p>
          <a:p>
            <a:endParaRPr lang="en-US" sz="1200" dirty="0"/>
          </a:p>
          <a:p>
            <a:r>
              <a:rPr lang="en-US" sz="1200" b="1" dirty="0" smtClean="0"/>
              <a:t>Recommended </a:t>
            </a:r>
            <a:r>
              <a:rPr lang="en-US" sz="1200" b="1" dirty="0"/>
              <a:t>P</a:t>
            </a:r>
            <a:r>
              <a:rPr lang="en-US" sz="1200" b="1" dirty="0" smtClean="0"/>
              <a:t>ullup: 1 - 4.7kOhm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48948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ans Tanner\OneDrive\IoTT\Video#16\Pictures\IMG_20190319_21483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" r="15000" b="11315"/>
          <a:stretch/>
        </p:blipFill>
        <p:spPr bwMode="auto">
          <a:xfrm>
            <a:off x="-9526" y="0"/>
            <a:ext cx="915352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90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209800" y="4324350"/>
            <a:ext cx="533400" cy="533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6538813" y="1087219"/>
            <a:ext cx="533400" cy="533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 descr="C:\Users\Hans Tanner\OneDrive\IoTT\Video#16\Pictures\Schematic_Blue-Box-Signaling-System_BlueBoxMain_20190310235719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03" y="57150"/>
            <a:ext cx="7172597" cy="507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8913" y="595520"/>
            <a:ext cx="137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DCC Pullup Resistor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703767" y="4719250"/>
            <a:ext cx="13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Protection Diode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7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gerber-viewer.easyeda.com/api/png/b5517377439311e999d9026a86b9cae7/?bgcolor=%230B3B0B&amp;layers=drill-01%2Cdrill-02%2Csolder-mask-top%2Csilkscreen-top%2Ccopper-top%2Coutline&amp;colors=%23000000%2C%23000000%2C%23DCAA14%2C%23FFFFFF%2C%2300BE00%2C%23FFFFFF&amp;&amp;realcop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4" y="1276348"/>
            <a:ext cx="4738096" cy="24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erber-viewer.easyeda.com/api/png/5646e4bc438311e999d9026a86b9cae7/?bgcolor=%230B3B0B&amp;layers=drill-01%2Csolder-mask-top%2Csilkscreen-top%2Ccopper-top%2Coutline&amp;colors=%23000000%2C%23DCAA14%2C%23FFFFFF%2C%2300BE00%2C%23FFFFFF&amp;&amp;realcopp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6" t="50000" r="20996"/>
          <a:stretch/>
        </p:blipFill>
        <p:spPr bwMode="auto">
          <a:xfrm>
            <a:off x="2362200" y="1352550"/>
            <a:ext cx="1010316" cy="182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gerber-viewer.easyeda.com/api/png/5646e4bc438311e999d9026a86b9cae7/?bgcolor=%230B3B0B&amp;layers=drill-01%2Csolder-mask-top%2Csilkscreen-top%2Ccopper-top%2Coutline&amp;colors=%23000000%2C%23DCAA14%2C%23FFFFFF%2C%2300BE00%2C%23FFFFFF&amp;&amp;realcopp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2" t="50000" r="42377"/>
          <a:stretch/>
        </p:blipFill>
        <p:spPr bwMode="auto">
          <a:xfrm>
            <a:off x="5867400" y="1611314"/>
            <a:ext cx="1374797" cy="182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ns Tanner\OneDrive\IoTT\Video#16\Pictures\IMG_20190320_14430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6" t="44701" r="31088" b="2069"/>
          <a:stretch/>
        </p:blipFill>
        <p:spPr bwMode="auto">
          <a:xfrm>
            <a:off x="0" y="5462"/>
            <a:ext cx="9144000" cy="513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24600" y="1487329"/>
            <a:ext cx="106631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Protection Diode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1456124" y="971550"/>
            <a:ext cx="95571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Pullup Resistor</a:t>
            </a:r>
            <a:endParaRPr lang="en-US" sz="1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57400" y="1217771"/>
            <a:ext cx="15240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551279" y="1081776"/>
            <a:ext cx="152400" cy="35170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33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ans Tanner\OneDrive\IoTT\Video#16\Pictures\IMG_20190323_10343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7" r="15636" b="2518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61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ns Tanner\OneDrive\IoTT\Video#16\Pictures\IMG_20190320_14425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" t="14974" r="18266" b="10780"/>
          <a:stretch/>
        </p:blipFill>
        <p:spPr bwMode="auto">
          <a:xfrm>
            <a:off x="0" y="0"/>
            <a:ext cx="9144000" cy="51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4705350"/>
            <a:ext cx="248433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DC Jack (5-15V, 3 Amps.)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68652" y="4248150"/>
            <a:ext cx="3131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DC Pin Header (5-15V, 3 Amps.)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103" y="1853684"/>
            <a:ext cx="16058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DCC Connector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09600" y="4095750"/>
            <a:ext cx="76200" cy="52173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1355783" y="4232497"/>
            <a:ext cx="297052" cy="24823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1000" y="2190750"/>
            <a:ext cx="15240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19400" y="608171"/>
            <a:ext cx="98616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Buck Converter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1175568" y="514350"/>
            <a:ext cx="899605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DCC Interface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6934200" y="804381"/>
            <a:ext cx="11176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LocoNet</a:t>
            </a:r>
            <a:r>
              <a:rPr lang="en-US" sz="1000" dirty="0" smtClean="0"/>
              <a:t> Interface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4982736" y="729300"/>
            <a:ext cx="50366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ESP32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6255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Modularization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3546873"/>
          </a:xfrm>
        </p:spPr>
        <p:txBody>
          <a:bodyPr>
            <a:noAutofit/>
          </a:bodyPr>
          <a:lstStyle/>
          <a:p>
            <a:pPr lvl="0"/>
            <a:r>
              <a:rPr lang="en-US" sz="2400" dirty="0" smtClean="0"/>
              <a:t>Reuse of components / modules to make different products</a:t>
            </a:r>
          </a:p>
        </p:txBody>
      </p:sp>
    </p:spTree>
    <p:extLst>
      <p:ext uri="{BB962C8B-B14F-4D97-AF65-F5344CB8AC3E}">
        <p14:creationId xmlns:p14="http://schemas.microsoft.com/office/powerpoint/2010/main" val="144097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914400" y="1123950"/>
            <a:ext cx="7391400" cy="2895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Accessory Decoder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990600" y="1809750"/>
            <a:ext cx="1143000" cy="1509680"/>
            <a:chOff x="990600" y="2571750"/>
            <a:chExt cx="1143000" cy="1509680"/>
          </a:xfrm>
        </p:grpSpPr>
        <p:sp>
          <p:nvSpPr>
            <p:cNvPr id="17" name="Rectangle 16"/>
            <p:cNvSpPr/>
            <p:nvPr/>
          </p:nvSpPr>
          <p:spPr>
            <a:xfrm>
              <a:off x="1066800" y="2571750"/>
              <a:ext cx="990600" cy="1447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90600" y="2800350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90600" y="3638550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81200" y="2800350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81200" y="3638550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6800" y="2747295"/>
              <a:ext cx="426720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DC+</a:t>
              </a:r>
            </a:p>
            <a:p>
              <a:endParaRPr lang="en-US" sz="1000" dirty="0" smtClean="0"/>
            </a:p>
            <a:p>
              <a:endParaRPr lang="en-US" sz="1000" dirty="0"/>
            </a:p>
            <a:p>
              <a:endParaRPr lang="en-US" sz="1000" dirty="0" smtClean="0"/>
            </a:p>
            <a:p>
              <a:endParaRPr lang="en-US" sz="1000" dirty="0" smtClean="0"/>
            </a:p>
            <a:p>
              <a:pPr>
                <a:spcBef>
                  <a:spcPts val="600"/>
                </a:spcBef>
              </a:pPr>
              <a:r>
                <a:rPr lang="en-US" sz="1000" dirty="0" smtClean="0"/>
                <a:t>GND</a:t>
              </a:r>
              <a:endParaRPr 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30016" y="2747295"/>
              <a:ext cx="426720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VCC</a:t>
              </a:r>
            </a:p>
            <a:p>
              <a:endParaRPr lang="en-US" sz="1000" dirty="0" smtClean="0"/>
            </a:p>
            <a:p>
              <a:endParaRPr lang="en-US" sz="1000" dirty="0"/>
            </a:p>
            <a:p>
              <a:pPr>
                <a:spcBef>
                  <a:spcPts val="600"/>
                </a:spcBef>
              </a:pPr>
              <a:endParaRPr lang="en-US" sz="1000" dirty="0" smtClean="0"/>
            </a:p>
            <a:p>
              <a:endParaRPr lang="en-US" sz="1000" dirty="0" smtClean="0"/>
            </a:p>
            <a:p>
              <a:r>
                <a:rPr lang="en-US" sz="1000" dirty="0" smtClean="0"/>
                <a:t>GND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02754" y="3827514"/>
              <a:ext cx="112402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DC/DC Converter</a:t>
              </a:r>
              <a:endParaRPr lang="en-US" sz="1050" dirty="0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774693"/>
            <a:ext cx="2267382" cy="1507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 rot="5400000">
            <a:off x="6477000" y="1782454"/>
            <a:ext cx="1143000" cy="1447800"/>
            <a:chOff x="2514600" y="2051602"/>
            <a:chExt cx="1143000" cy="1447800"/>
          </a:xfrm>
        </p:grpSpPr>
        <p:sp>
          <p:nvSpPr>
            <p:cNvPr id="51" name="Rectangle 50"/>
            <p:cNvSpPr/>
            <p:nvPr/>
          </p:nvSpPr>
          <p:spPr>
            <a:xfrm>
              <a:off x="2590800" y="2051602"/>
              <a:ext cx="990600" cy="1447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514600" y="228020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514600" y="311840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505200" y="228020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505200" y="311840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 rot="16200000">
              <a:off x="2371757" y="2557897"/>
              <a:ext cx="1143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Relay or Servo Driver</a:t>
              </a:r>
              <a:endParaRPr lang="en-US" sz="1000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505200" y="244784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505200" y="261548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505200" y="278312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505200" y="295076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itle 1"/>
          <p:cNvSpPr txBox="1">
            <a:spLocks/>
          </p:cNvSpPr>
          <p:nvPr/>
        </p:nvSpPr>
        <p:spPr>
          <a:xfrm>
            <a:off x="609600" y="40767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Hardware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3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914400" y="1123950"/>
            <a:ext cx="7391400" cy="289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990600" y="1809750"/>
            <a:ext cx="1143000" cy="1509680"/>
            <a:chOff x="990600" y="2571750"/>
            <a:chExt cx="1143000" cy="1509680"/>
          </a:xfrm>
        </p:grpSpPr>
        <p:sp>
          <p:nvSpPr>
            <p:cNvPr id="17" name="Rectangle 16"/>
            <p:cNvSpPr/>
            <p:nvPr/>
          </p:nvSpPr>
          <p:spPr>
            <a:xfrm>
              <a:off x="1066800" y="2571750"/>
              <a:ext cx="990600" cy="1447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90600" y="2800350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90600" y="3638550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81200" y="2800350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81200" y="3638550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6800" y="2747295"/>
              <a:ext cx="426720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DC+</a:t>
              </a:r>
            </a:p>
            <a:p>
              <a:endParaRPr lang="en-US" sz="1000" dirty="0" smtClean="0"/>
            </a:p>
            <a:p>
              <a:endParaRPr lang="en-US" sz="1000" dirty="0"/>
            </a:p>
            <a:p>
              <a:endParaRPr lang="en-US" sz="1000" dirty="0" smtClean="0"/>
            </a:p>
            <a:p>
              <a:endParaRPr lang="en-US" sz="1000" dirty="0" smtClean="0"/>
            </a:p>
            <a:p>
              <a:pPr>
                <a:spcBef>
                  <a:spcPts val="600"/>
                </a:spcBef>
              </a:pPr>
              <a:r>
                <a:rPr lang="en-US" sz="1000" dirty="0" smtClean="0"/>
                <a:t>GND</a:t>
              </a:r>
              <a:endParaRPr 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30016" y="2747295"/>
              <a:ext cx="426720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VCC</a:t>
              </a:r>
            </a:p>
            <a:p>
              <a:endParaRPr lang="en-US" sz="1000" dirty="0" smtClean="0"/>
            </a:p>
            <a:p>
              <a:endParaRPr lang="en-US" sz="1000" dirty="0"/>
            </a:p>
            <a:p>
              <a:pPr>
                <a:spcBef>
                  <a:spcPts val="600"/>
                </a:spcBef>
              </a:pPr>
              <a:endParaRPr lang="en-US" sz="1000" dirty="0" smtClean="0"/>
            </a:p>
            <a:p>
              <a:endParaRPr lang="en-US" sz="1000" dirty="0" smtClean="0"/>
            </a:p>
            <a:p>
              <a:r>
                <a:rPr lang="en-US" sz="1000" dirty="0" smtClean="0"/>
                <a:t>GND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02754" y="3827514"/>
              <a:ext cx="112402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DC/DC Converter</a:t>
              </a:r>
              <a:endParaRPr lang="en-US" sz="1050" dirty="0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765466"/>
            <a:ext cx="2267382" cy="1507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 rot="5400000">
            <a:off x="2506980" y="1137202"/>
            <a:ext cx="1143000" cy="1447800"/>
            <a:chOff x="2514600" y="2051602"/>
            <a:chExt cx="1143000" cy="1447800"/>
          </a:xfrm>
        </p:grpSpPr>
        <p:sp>
          <p:nvSpPr>
            <p:cNvPr id="51" name="Rectangle 50"/>
            <p:cNvSpPr/>
            <p:nvPr/>
          </p:nvSpPr>
          <p:spPr>
            <a:xfrm>
              <a:off x="2590800" y="2051602"/>
              <a:ext cx="990600" cy="1447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514600" y="228020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514600" y="311840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505200" y="228020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505200" y="311840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 rot="16200000">
              <a:off x="2371756" y="2557897"/>
              <a:ext cx="1143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H-Bridge Module 1</a:t>
              </a:r>
              <a:endParaRPr lang="en-US" sz="1000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505200" y="244784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505200" y="261548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505200" y="278312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505200" y="295076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itle 1"/>
          <p:cNvSpPr txBox="1">
            <a:spLocks/>
          </p:cNvSpPr>
          <p:nvPr/>
        </p:nvSpPr>
        <p:spPr>
          <a:xfrm>
            <a:off x="609600" y="40767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Hardware Modules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 rot="5400000">
            <a:off x="2514600" y="2432602"/>
            <a:ext cx="1143000" cy="1447800"/>
            <a:chOff x="2514600" y="2051602"/>
            <a:chExt cx="1143000" cy="1447800"/>
          </a:xfrm>
        </p:grpSpPr>
        <p:sp>
          <p:nvSpPr>
            <p:cNvPr id="66" name="Rectangle 65"/>
            <p:cNvSpPr/>
            <p:nvPr/>
          </p:nvSpPr>
          <p:spPr>
            <a:xfrm>
              <a:off x="2590800" y="2051602"/>
              <a:ext cx="990600" cy="1447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514600" y="228020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514600" y="311840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505200" y="228020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505200" y="311840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 rot="16200000">
              <a:off x="2371756" y="2557897"/>
              <a:ext cx="1143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H-Bridge Module 2</a:t>
              </a:r>
              <a:endParaRPr lang="en-US" sz="10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505200" y="244784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505200" y="261548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505200" y="278312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505200" y="295076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437211" y="2038350"/>
            <a:ext cx="1447800" cy="1066800"/>
            <a:chOff x="3423996" y="2851702"/>
            <a:chExt cx="1447800" cy="1066800"/>
          </a:xfrm>
        </p:grpSpPr>
        <p:sp>
          <p:nvSpPr>
            <p:cNvPr id="80" name="Rectangle 79"/>
            <p:cNvSpPr/>
            <p:nvPr/>
          </p:nvSpPr>
          <p:spPr>
            <a:xfrm rot="5400000">
              <a:off x="3652596" y="2623102"/>
              <a:ext cx="990600" cy="1447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593946" y="3004103"/>
              <a:ext cx="1143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Touch Display</a:t>
              </a:r>
              <a:endParaRPr lang="en-US" sz="1000" dirty="0"/>
            </a:p>
          </p:txBody>
        </p:sp>
        <p:sp>
          <p:nvSpPr>
            <p:cNvPr id="86" name="Rectangle 85"/>
            <p:cNvSpPr/>
            <p:nvPr/>
          </p:nvSpPr>
          <p:spPr>
            <a:xfrm rot="5400000">
              <a:off x="4323156" y="376610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5400000">
              <a:off x="4155516" y="376610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 rot="5400000">
              <a:off x="3987876" y="376610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 rot="5400000">
              <a:off x="3820236" y="3766102"/>
              <a:ext cx="152400" cy="152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018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ans Tanner\OneDrive\IoTT\Video#16\Pictures\Slide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57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Modularization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3546873"/>
          </a:xfrm>
        </p:spPr>
        <p:txBody>
          <a:bodyPr>
            <a:noAutofit/>
          </a:bodyPr>
          <a:lstStyle/>
          <a:p>
            <a:pPr lvl="0"/>
            <a:r>
              <a:rPr lang="en-US" sz="2400" dirty="0" smtClean="0"/>
              <a:t>Reuse of components / modules to make different products</a:t>
            </a:r>
          </a:p>
          <a:p>
            <a:pPr lvl="0"/>
            <a:r>
              <a:rPr lang="en-US" sz="2400" dirty="0" smtClean="0"/>
              <a:t>Upgradeability of components / modules</a:t>
            </a:r>
          </a:p>
        </p:txBody>
      </p:sp>
    </p:spTree>
    <p:extLst>
      <p:ext uri="{BB962C8B-B14F-4D97-AF65-F5344CB8AC3E}">
        <p14:creationId xmlns:p14="http://schemas.microsoft.com/office/powerpoint/2010/main" val="72647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Modularization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3546873"/>
          </a:xfrm>
        </p:spPr>
        <p:txBody>
          <a:bodyPr>
            <a:noAutofit/>
          </a:bodyPr>
          <a:lstStyle/>
          <a:p>
            <a:pPr lvl="0"/>
            <a:r>
              <a:rPr lang="en-US" sz="2400" dirty="0" smtClean="0"/>
              <a:t>Reuse of components / modules to make different products</a:t>
            </a:r>
          </a:p>
          <a:p>
            <a:pPr lvl="0"/>
            <a:r>
              <a:rPr lang="en-US" sz="2400" dirty="0" smtClean="0"/>
              <a:t>Upgradeability of components / modules</a:t>
            </a:r>
          </a:p>
          <a:p>
            <a:pPr lvl="0"/>
            <a:r>
              <a:rPr lang="en-US" sz="2400" dirty="0" smtClean="0"/>
              <a:t>Adding functionality for new product releases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647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BlueBox</a:t>
            </a:r>
            <a:r>
              <a:rPr lang="en-US" dirty="0" smtClean="0"/>
              <a:t> </a:t>
            </a:r>
            <a:r>
              <a:rPr lang="en-US" dirty="0"/>
              <a:t>Software Structure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1133475"/>
            <a:ext cx="3048000" cy="2057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" y="2905125"/>
            <a:ext cx="998618" cy="2857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MQTT Interface</a:t>
            </a:r>
          </a:p>
        </p:txBody>
      </p:sp>
      <p:sp>
        <p:nvSpPr>
          <p:cNvPr id="8" name="Rectangle 7"/>
          <p:cNvSpPr/>
          <p:nvPr/>
        </p:nvSpPr>
        <p:spPr>
          <a:xfrm>
            <a:off x="2522618" y="2905125"/>
            <a:ext cx="1058781" cy="2857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LocoNet</a:t>
            </a:r>
            <a:r>
              <a:rPr lang="en-US" sz="1000" dirty="0">
                <a:solidFill>
                  <a:schemeClr val="tx1"/>
                </a:solidFill>
              </a:rPr>
              <a:t> Interface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399" y="2397301"/>
            <a:ext cx="990601" cy="2762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BD Status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2618" y="2397301"/>
            <a:ext cx="1058781" cy="27622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Signal Status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3401" y="1492162"/>
            <a:ext cx="3047998" cy="2762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LED Display Chain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6800" y="1123950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BlueBox</a:t>
            </a:r>
            <a:r>
              <a:rPr lang="en-US" dirty="0" smtClean="0"/>
              <a:t> </a:t>
            </a:r>
            <a:r>
              <a:rPr lang="en-US" dirty="0"/>
              <a:t>Software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562600" y="1123950"/>
            <a:ext cx="3048000" cy="2057400"/>
            <a:chOff x="5562600" y="1123950"/>
            <a:chExt cx="3048000" cy="2057400"/>
          </a:xfrm>
        </p:grpSpPr>
        <p:sp>
          <p:nvSpPr>
            <p:cNvPr id="5" name="Rectangle 4"/>
            <p:cNvSpPr/>
            <p:nvPr/>
          </p:nvSpPr>
          <p:spPr>
            <a:xfrm>
              <a:off x="5562600" y="1123950"/>
              <a:ext cx="3048000" cy="20574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1"/>
                  </a:solidFill>
                </a:rPr>
                <a:t>Wifi</a:t>
              </a:r>
              <a:r>
                <a:rPr lang="en-US" sz="1200" dirty="0">
                  <a:solidFill>
                    <a:schemeClr val="tx1"/>
                  </a:solidFill>
                </a:rPr>
                <a:t> Access Configuration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LED Display Configuration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chemeClr val="tx1"/>
                  </a:solidFill>
                </a:rPr>
                <a:t>Address Mode </a:t>
              </a:r>
              <a:r>
                <a:rPr lang="en-US" sz="1200" dirty="0">
                  <a:solidFill>
                    <a:schemeClr val="tx1"/>
                  </a:solidFill>
                </a:rPr>
                <a:t>Configuration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Basic Structural Data </a:t>
              </a:r>
              <a:r>
                <a:rPr lang="en-US" sz="1200" dirty="0" smtClean="0">
                  <a:solidFill>
                    <a:schemeClr val="tx1"/>
                  </a:solidFill>
                </a:rPr>
                <a:t>(Signal Heads, Aspects, LED Colors)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19800" y="1123950"/>
              <a:ext cx="2219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User Application Data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95600" y="3562350"/>
            <a:ext cx="3048000" cy="1171575"/>
            <a:chOff x="3048000" y="3562350"/>
            <a:chExt cx="3048000" cy="1171575"/>
          </a:xfrm>
        </p:grpSpPr>
        <p:sp>
          <p:nvSpPr>
            <p:cNvPr id="6" name="Rectangle 5"/>
            <p:cNvSpPr/>
            <p:nvPr/>
          </p:nvSpPr>
          <p:spPr>
            <a:xfrm>
              <a:off x="3048000" y="3562350"/>
              <a:ext cx="3048000" cy="11715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Current Occupancy Statuses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Current Turnout positions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Current Signal </a:t>
              </a:r>
              <a:r>
                <a:rPr lang="en-US" sz="1200" dirty="0" smtClean="0">
                  <a:solidFill>
                    <a:schemeClr val="tx1"/>
                  </a:solidFill>
                </a:rPr>
                <a:t>Aspects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29050" y="3562350"/>
              <a:ext cx="1469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Runtime Data</a:t>
              </a:r>
            </a:p>
          </p:txBody>
        </p:sp>
      </p:grpSp>
      <p:sp>
        <p:nvSpPr>
          <p:cNvPr id="18" name="Up-Down Arrow 17"/>
          <p:cNvSpPr/>
          <p:nvPr/>
        </p:nvSpPr>
        <p:spPr>
          <a:xfrm rot="19181840">
            <a:off x="2976561" y="3125445"/>
            <a:ext cx="304800" cy="72973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3829050" y="1809750"/>
            <a:ext cx="1352550" cy="414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8544047">
            <a:off x="5289137" y="3318401"/>
            <a:ext cx="714873" cy="315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524000" y="2905125"/>
            <a:ext cx="998618" cy="28575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DCC Interface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24000" y="2397301"/>
            <a:ext cx="998619" cy="2762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Switch </a:t>
            </a:r>
            <a:r>
              <a:rPr lang="en-US" sz="1000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31688" y="1921252"/>
            <a:ext cx="1530512" cy="27622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Aspect Display Generator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522619" y="1911727"/>
            <a:ext cx="1058781" cy="2857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Wifi</a:t>
            </a:r>
            <a:r>
              <a:rPr lang="en-US" sz="1000" dirty="0" smtClean="0">
                <a:solidFill>
                  <a:schemeClr val="tx1"/>
                </a:solidFill>
              </a:rPr>
              <a:t> &amp; Web Server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 rot="10800000">
            <a:off x="1936970" y="2717755"/>
            <a:ext cx="152400" cy="152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 rot="10800000">
            <a:off x="1600201" y="2216325"/>
            <a:ext cx="152400" cy="152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 rot="10800000">
            <a:off x="1981200" y="1749204"/>
            <a:ext cx="152400" cy="152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3546873"/>
          </a:xfrm>
        </p:spPr>
        <p:txBody>
          <a:bodyPr>
            <a:noAutofit/>
          </a:bodyPr>
          <a:lstStyle/>
          <a:p>
            <a:pPr lvl="0"/>
            <a:r>
              <a:rPr lang="en-US" sz="1800" dirty="0" smtClean="0"/>
              <a:t>The </a:t>
            </a:r>
            <a:r>
              <a:rPr lang="en-US" sz="1800" dirty="0" err="1"/>
              <a:t>BlueBox</a:t>
            </a:r>
            <a:r>
              <a:rPr lang="en-US" sz="1800" dirty="0"/>
              <a:t> consists of individual modules that can be used in different combinations for various products</a:t>
            </a:r>
          </a:p>
          <a:p>
            <a:pPr lvl="0"/>
            <a:r>
              <a:rPr lang="en-US" sz="1800" dirty="0" smtClean="0"/>
              <a:t>The </a:t>
            </a:r>
            <a:r>
              <a:rPr lang="en-US" sz="1800" dirty="0"/>
              <a:t>modules are breadboard–friendly so that it is easy to use them for development purposes</a:t>
            </a:r>
          </a:p>
          <a:p>
            <a:pPr lvl="0"/>
            <a:r>
              <a:rPr lang="en-US" sz="1800" dirty="0" smtClean="0"/>
              <a:t>Standard </a:t>
            </a:r>
            <a:r>
              <a:rPr lang="en-US" sz="1800" dirty="0"/>
              <a:t>elements </a:t>
            </a:r>
            <a:r>
              <a:rPr lang="en-US" sz="1800" dirty="0" smtClean="0"/>
              <a:t>can </a:t>
            </a:r>
            <a:r>
              <a:rPr lang="en-US" sz="1800" dirty="0"/>
              <a:t>be purchased as catalog components and combined to final products. The base PCB </a:t>
            </a:r>
            <a:r>
              <a:rPr lang="en-US" sz="1800" dirty="0" smtClean="0"/>
              <a:t>serves </a:t>
            </a:r>
            <a:r>
              <a:rPr lang="en-US" sz="1800" dirty="0"/>
              <a:t>as </a:t>
            </a:r>
            <a:r>
              <a:rPr lang="en-US" sz="1800" dirty="0" smtClean="0"/>
              <a:t>integration </a:t>
            </a:r>
            <a:r>
              <a:rPr lang="en-US" sz="1800" dirty="0"/>
              <a:t>platform </a:t>
            </a:r>
            <a:endParaRPr lang="en-US" sz="1800" dirty="0" smtClean="0"/>
          </a:p>
          <a:p>
            <a:pPr lvl="0"/>
            <a:r>
              <a:rPr lang="en-US" sz="1800" dirty="0" smtClean="0"/>
              <a:t>There </a:t>
            </a:r>
            <a:r>
              <a:rPr lang="en-US" sz="1800" dirty="0"/>
              <a:t>is a realistic chance that I make individual modules and even product PCBs available for purchase. Stay tuned for more information on this topic.</a:t>
            </a:r>
          </a:p>
        </p:txBody>
      </p:sp>
    </p:spTree>
    <p:extLst>
      <p:ext uri="{BB962C8B-B14F-4D97-AF65-F5344CB8AC3E}">
        <p14:creationId xmlns:p14="http://schemas.microsoft.com/office/powerpoint/2010/main" val="70137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like, comment, subscrib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t="21539" r="69203" b="23994"/>
          <a:stretch/>
        </p:blipFill>
        <p:spPr bwMode="auto">
          <a:xfrm>
            <a:off x="5486400" y="1634979"/>
            <a:ext cx="2514600" cy="3298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1276350"/>
            <a:ext cx="765959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if (</a:t>
            </a:r>
            <a:r>
              <a:rPr lang="en-US" sz="2800" b="1" dirty="0" err="1" smtClean="0"/>
              <a:t>watching_this</a:t>
            </a:r>
            <a:r>
              <a:rPr lang="en-US" sz="2800" b="1" dirty="0" smtClean="0"/>
              <a:t>(video) == (useful || interesting)) </a:t>
            </a:r>
          </a:p>
          <a:p>
            <a:r>
              <a:rPr lang="en-US" sz="2800" b="1" dirty="0" smtClean="0"/>
              <a:t>{</a:t>
            </a:r>
          </a:p>
          <a:p>
            <a:r>
              <a:rPr lang="en-US" sz="2800" b="1" dirty="0"/>
              <a:t>	</a:t>
            </a:r>
            <a:r>
              <a:rPr lang="en-US" sz="2800" b="1" dirty="0" err="1" smtClean="0"/>
              <a:t>please_click_like</a:t>
            </a:r>
            <a:r>
              <a:rPr lang="en-US" sz="2800" b="1" dirty="0" smtClean="0"/>
              <a:t>();</a:t>
            </a:r>
          </a:p>
          <a:p>
            <a:r>
              <a:rPr lang="en-US" sz="28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2494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09550"/>
            <a:ext cx="8839200" cy="43850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200" dirty="0" smtClean="0"/>
              <a:t>Additional </a:t>
            </a:r>
            <a:r>
              <a:rPr lang="en-US" sz="1200" dirty="0"/>
              <a:t>Materials on </a:t>
            </a:r>
            <a:r>
              <a:rPr lang="en-US" sz="1200" dirty="0" err="1"/>
              <a:t>Github</a:t>
            </a:r>
            <a:r>
              <a:rPr lang="en-US" sz="1200" dirty="0"/>
              <a:t>: </a:t>
            </a:r>
            <a:r>
              <a:rPr lang="en-US" sz="1200" dirty="0" smtClean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github.com/tanner87661/IoTT-Video16</a:t>
            </a:r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Schematics and PCB design software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easyeda.com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PCB supplier used for the PCB’s </a:t>
            </a:r>
            <a:r>
              <a:rPr lang="en-US" sz="1200" dirty="0"/>
              <a:t>in this Video: </a:t>
            </a:r>
            <a:r>
              <a:rPr lang="en-US" sz="1200" dirty="0">
                <a:hlinkClick r:id="rId4"/>
              </a:rPr>
              <a:t>https://jlcpcb.com</a:t>
            </a:r>
            <a:r>
              <a:rPr lang="en-US" sz="1200" dirty="0" smtClean="0">
                <a:hlinkClick r:id="rId4"/>
              </a:rPr>
              <a:t>/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/>
              <a:t>NodeMCU</a:t>
            </a:r>
            <a:r>
              <a:rPr lang="en-US" sz="1200" dirty="0"/>
              <a:t> 32S: </a:t>
            </a:r>
            <a:r>
              <a:rPr lang="en-US" sz="1200" dirty="0">
                <a:hlinkClick r:id="rId5"/>
              </a:rPr>
              <a:t>https</a:t>
            </a:r>
            <a:r>
              <a:rPr lang="en-US" sz="1200" dirty="0" smtClean="0">
                <a:hlinkClick r:id="rId5"/>
              </a:rPr>
              <a:t>://www.amazon.com/AZDelivery-Nodemcu-CP2102-Module-Development/dp/B07F877YZQ/ref=sr_1_7?keywords=nodemcu+32s&amp;qid=1553356380&amp;s=gateway&amp;sr=8-7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Buck Convertor: </a:t>
            </a:r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www.amazon.com/gp/product/B01GJ0SC2C/ref=ppx_yo_dt_b_asin_title_o06_s00?ie=UTF8&amp;psc=1</a:t>
            </a:r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All other electronic </a:t>
            </a:r>
            <a:r>
              <a:rPr lang="en-US" sz="1200" dirty="0"/>
              <a:t>components:  </a:t>
            </a:r>
            <a:r>
              <a:rPr lang="en-US" sz="1200" dirty="0">
                <a:hlinkClick r:id="rId7"/>
              </a:rPr>
              <a:t>https://www.mouser.com</a:t>
            </a:r>
            <a:r>
              <a:rPr lang="en-US" sz="1200" dirty="0" smtClean="0">
                <a:hlinkClick r:id="rId7"/>
              </a:rPr>
              <a:t>/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ESP32 Signaling system software on </a:t>
            </a:r>
            <a:r>
              <a:rPr lang="en-US" sz="1200" dirty="0" err="1"/>
              <a:t>Github</a:t>
            </a:r>
            <a:r>
              <a:rPr lang="en-US" sz="1200" dirty="0"/>
              <a:t>: </a:t>
            </a:r>
            <a:r>
              <a:rPr lang="en-US" sz="1200" dirty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github.com/tanner87661/IoTT-Video14</a:t>
            </a:r>
            <a:endParaRPr lang="en-US" sz="1200" dirty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NMRA 9.2.1: </a:t>
            </a:r>
            <a:r>
              <a:rPr lang="en-US" sz="1200" dirty="0">
                <a:hlinkClick r:id="rId8"/>
              </a:rPr>
              <a:t>https://</a:t>
            </a:r>
            <a:r>
              <a:rPr lang="en-US" sz="1200" dirty="0" smtClean="0">
                <a:hlinkClick r:id="rId8"/>
              </a:rPr>
              <a:t>www.nmra.org/sites/default/files/s-9.2.1_2012_07.pdf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 smtClean="0"/>
              <a:t>LocoNet</a:t>
            </a:r>
            <a:r>
              <a:rPr lang="en-US" sz="1200" dirty="0"/>
              <a:t> </a:t>
            </a:r>
            <a:r>
              <a:rPr lang="en-US" sz="1200" dirty="0" smtClean="0"/>
              <a:t>PE Documentation: </a:t>
            </a:r>
            <a:r>
              <a:rPr lang="en-US" sz="1200" dirty="0">
                <a:hlinkClick r:id="rId9"/>
              </a:rPr>
              <a:t>http://</a:t>
            </a:r>
            <a:r>
              <a:rPr lang="en-US" sz="1200" dirty="0" smtClean="0">
                <a:hlinkClick r:id="rId9"/>
              </a:rPr>
              <a:t>www.digitrax.com/support/loconet/loconetpersonaledition.pdf</a:t>
            </a:r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More on Product Structuring and </a:t>
            </a:r>
            <a:r>
              <a:rPr lang="en-US" sz="1200" dirty="0" err="1" smtClean="0"/>
              <a:t>Modulariztion</a:t>
            </a:r>
            <a:r>
              <a:rPr lang="en-US" sz="1200" dirty="0"/>
              <a:t>: </a:t>
            </a:r>
            <a:r>
              <a:rPr lang="en-US" sz="1200" dirty="0">
                <a:hlinkClick r:id="rId10"/>
              </a:rPr>
              <a:t>https://www.true-north.consulting/topics/product-structuring</a:t>
            </a:r>
            <a:r>
              <a:rPr lang="en-US" sz="1200" dirty="0" smtClean="0">
                <a:hlinkClick r:id="rId10"/>
              </a:rPr>
              <a:t>/</a:t>
            </a:r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Layout </a:t>
            </a:r>
            <a:r>
              <a:rPr lang="en-US" sz="1200" dirty="0"/>
              <a:t>Intro Sequence Outdoor Layout: Beat </a:t>
            </a:r>
            <a:r>
              <a:rPr lang="en-US" sz="1200" dirty="0" err="1"/>
              <a:t>Deola</a:t>
            </a:r>
            <a:r>
              <a:rPr lang="en-US" sz="1200" dirty="0"/>
              <a:t>, Switzerland</a:t>
            </a:r>
            <a:r>
              <a:rPr lang="en-US" sz="1200" dirty="0" smtClean="0"/>
              <a:t>​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8271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ns Tanner\OneDrive\IoTT\Video#15\Pictures\IMG_20190209_17304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2" t="13790" r="21562" b="31886"/>
          <a:stretch/>
        </p:blipFill>
        <p:spPr bwMode="auto">
          <a:xfrm>
            <a:off x="-1" y="3330"/>
            <a:ext cx="9175377" cy="514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ans Tanner\OneDrive\IoTT\Video#14\Pictures\IMG_20190209_1558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330" b="86823" l="273" r="748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32" r="24851" b="16492"/>
          <a:stretch/>
        </p:blipFill>
        <p:spPr bwMode="auto">
          <a:xfrm>
            <a:off x="1447800" y="2190750"/>
            <a:ext cx="6190826" cy="295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380345"/>
            <a:ext cx="8839200" cy="44012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10000" b="1" dirty="0" smtClean="0">
                <a:ln w="50800"/>
                <a:solidFill>
                  <a:srgbClr val="FF0000"/>
                </a:solidFill>
              </a:rPr>
              <a:t>Signaling</a:t>
            </a:r>
          </a:p>
          <a:p>
            <a:pPr algn="ctr"/>
            <a:r>
              <a:rPr lang="en-US" sz="10000" b="1" dirty="0" smtClean="0">
                <a:ln w="50800"/>
                <a:solidFill>
                  <a:srgbClr val="FF0000"/>
                </a:solidFill>
              </a:rPr>
              <a:t>System</a:t>
            </a:r>
          </a:p>
          <a:p>
            <a:pPr algn="ctr"/>
            <a:r>
              <a:rPr lang="en-US" sz="8000" b="1" dirty="0" smtClean="0">
                <a:ln w="50800"/>
                <a:solidFill>
                  <a:srgbClr val="FFFF00"/>
                </a:solidFill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30714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903334" y="681990"/>
            <a:ext cx="3368695" cy="3368695"/>
            <a:chOff x="194780" y="834062"/>
            <a:chExt cx="3368695" cy="3368695"/>
          </a:xfrm>
        </p:grpSpPr>
        <p:sp>
          <p:nvSpPr>
            <p:cNvPr id="59" name="Rectangle 58"/>
            <p:cNvSpPr/>
            <p:nvPr/>
          </p:nvSpPr>
          <p:spPr>
            <a:xfrm>
              <a:off x="194780" y="834062"/>
              <a:ext cx="3368695" cy="33686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67204" y="2000250"/>
              <a:ext cx="2408608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600" b="1" dirty="0" err="1" smtClean="0"/>
                <a:t>IoTT</a:t>
              </a:r>
              <a:endParaRPr lang="en-US" sz="9600" b="1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2427424" y="321945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825444" y="321945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44194" y="3417510"/>
              <a:ext cx="259140" cy="2591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017664" y="3413700"/>
              <a:ext cx="259140" cy="2591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86204" y="2152650"/>
              <a:ext cx="2834640" cy="1520190"/>
              <a:chOff x="2743200" y="1504950"/>
              <a:chExt cx="2834640" cy="1520190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H="1">
                <a:off x="3124200" y="2015520"/>
                <a:ext cx="76200" cy="9903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2743200" y="2571750"/>
                <a:ext cx="457200" cy="45339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3200400" y="1504950"/>
                <a:ext cx="0" cy="10668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200400" y="1512570"/>
                <a:ext cx="33534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535740" y="1504950"/>
                <a:ext cx="0" cy="3810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3535740" y="1885950"/>
                <a:ext cx="2439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3779640" y="1771650"/>
                <a:ext cx="0" cy="1143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779640" y="1771650"/>
                <a:ext cx="12957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893970" y="1771650"/>
                <a:ext cx="0" cy="1143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78730" y="1885950"/>
                <a:ext cx="20559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4069080" y="1657350"/>
                <a:ext cx="0" cy="2286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053840" y="1657350"/>
                <a:ext cx="15240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5364480" y="2038350"/>
                <a:ext cx="0" cy="73146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349240" y="2038350"/>
                <a:ext cx="2286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562600" y="1657350"/>
                <a:ext cx="0" cy="3810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3124200" y="2366040"/>
                <a:ext cx="76200" cy="9903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3124200" y="2122140"/>
                <a:ext cx="0" cy="25152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28" name="Picture 4" descr="Image result for internet cloud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04" y="1188720"/>
              <a:ext cx="1374008" cy="697230"/>
            </a:xfrm>
            <a:prstGeom prst="rect">
              <a:avLst/>
            </a:prstGeom>
            <a:noFill/>
          </p:spPr>
        </p:pic>
        <p:pic>
          <p:nvPicPr>
            <p:cNvPr id="53" name="Picture 4" descr="Image result for internet cloud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429" y="1537335"/>
              <a:ext cx="687004" cy="34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Image result for internet cloud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591" y="1787842"/>
              <a:ext cx="343503" cy="17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4" descr="Image result for internet cloud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839" y="1962150"/>
              <a:ext cx="343503" cy="17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468158" y="3589020"/>
              <a:ext cx="2816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Internet of Toy Trains</a:t>
              </a:r>
              <a:endParaRPr lang="en-US" sz="2400" dirty="0"/>
            </a:p>
          </p:txBody>
        </p:sp>
      </p:grp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00" y="730250"/>
            <a:ext cx="336550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188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ans Tanner\OneDrive\IoTT\Video#16\Pictures\Slide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123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57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ns Tanner\OneDrive\IoTT\Video#16\Pictures\Slide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57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System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3950"/>
            <a:ext cx="8686800" cy="3394472"/>
          </a:xfrm>
        </p:spPr>
        <p:txBody>
          <a:bodyPr>
            <a:noAutofit/>
          </a:bodyPr>
          <a:lstStyle/>
          <a:p>
            <a:r>
              <a:rPr lang="en-US" sz="1600" dirty="0" smtClean="0"/>
              <a:t>Number of Signals only limited by device memory. 200+ signals are realistic with just one signaling device</a:t>
            </a:r>
          </a:p>
          <a:p>
            <a:r>
              <a:rPr lang="en-US" sz="1600" dirty="0" smtClean="0"/>
              <a:t>Can receive aspect commands via </a:t>
            </a:r>
            <a:r>
              <a:rPr lang="en-US" sz="1600" dirty="0" err="1" smtClean="0"/>
              <a:t>LocoNet</a:t>
            </a:r>
            <a:r>
              <a:rPr lang="en-US" sz="1600" dirty="0" smtClean="0"/>
              <a:t>, DCC Track Signal, or </a:t>
            </a:r>
            <a:r>
              <a:rPr lang="en-US" sz="1600" dirty="0" err="1" smtClean="0"/>
              <a:t>Wifi</a:t>
            </a:r>
            <a:r>
              <a:rPr lang="en-US" sz="1600" dirty="0" smtClean="0"/>
              <a:t> (MQTT Gateway)</a:t>
            </a:r>
          </a:p>
          <a:p>
            <a:r>
              <a:rPr lang="en-US" sz="1600" dirty="0" smtClean="0"/>
              <a:t>Supports full range of Switch Addresses as well as Extended Accessory Decoder commands (NMRA Signal commands supporting 36 Aspects)</a:t>
            </a:r>
          </a:p>
          <a:p>
            <a:r>
              <a:rPr lang="en-US" sz="1600" dirty="0"/>
              <a:t>All signals can be different regarding number of LED’s, number of aspects, colors, etc.</a:t>
            </a:r>
          </a:p>
          <a:p>
            <a:r>
              <a:rPr lang="en-US" sz="1600" dirty="0" smtClean="0"/>
              <a:t>Supports up to 4 switch addresses per signal for a maximum of 16 Aspects in static or 8 Aspects in dynamic mode </a:t>
            </a:r>
          </a:p>
          <a:p>
            <a:r>
              <a:rPr lang="en-US" sz="1600" dirty="0" smtClean="0"/>
              <a:t>Simple 3-wire cable for serial connection chain to all signals</a:t>
            </a:r>
          </a:p>
          <a:p>
            <a:r>
              <a:rPr lang="en-US" sz="1600" dirty="0" smtClean="0"/>
              <a:t>Graphical user interface with built-in simulator for the design of aspects of each signal, depending on number of lamps on the signal</a:t>
            </a:r>
          </a:p>
          <a:p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11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Hans Tanner\OneDrive\IoTT\Video#16\Pictures\IMG_20190209_1240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57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Hans Tanner\OneDrive\IoTT\Video#16\Pictures\Slide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3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57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ans Tanner\OneDrive\IoTT\Video#14\Pictures\IMG_20190209_1558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35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74702</TotalTime>
  <Words>667</Words>
  <Application>Microsoft Office PowerPoint</Application>
  <PresentationFormat>On-screen Show (16:9)</PresentationFormat>
  <Paragraphs>199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Signal System Capabilities</vt:lpstr>
      <vt:lpstr>PowerPoint Presentation</vt:lpstr>
      <vt:lpstr>PowerPoint Presentation</vt:lpstr>
      <vt:lpstr>PowerPoint Presentation</vt:lpstr>
      <vt:lpstr>BlueBox Signal 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Modularization Benefits</vt:lpstr>
      <vt:lpstr>Accessory Decoder</vt:lpstr>
      <vt:lpstr>Booster</vt:lpstr>
      <vt:lpstr>Modularization Benefits</vt:lpstr>
      <vt:lpstr>Modularization Benefits</vt:lpstr>
      <vt:lpstr>BlueBox Software Structure</vt:lpstr>
      <vt:lpstr>Summary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HansTanner</dc:creator>
  <cp:lastModifiedBy>HansTanner</cp:lastModifiedBy>
  <cp:revision>495</cp:revision>
  <cp:lastPrinted>2019-03-10T23:47:26Z</cp:lastPrinted>
  <dcterms:created xsi:type="dcterms:W3CDTF">2006-08-16T00:00:00Z</dcterms:created>
  <dcterms:modified xsi:type="dcterms:W3CDTF">2019-03-23T15:57:24Z</dcterms:modified>
</cp:coreProperties>
</file>